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6" r:id="rId2"/>
    <p:sldId id="256" r:id="rId3"/>
    <p:sldId id="268" r:id="rId4"/>
    <p:sldId id="267" r:id="rId5"/>
    <p:sldId id="266" r:id="rId6"/>
    <p:sldId id="265" r:id="rId7"/>
    <p:sldId id="264" r:id="rId8"/>
    <p:sldId id="263" r:id="rId9"/>
    <p:sldId id="262" r:id="rId10"/>
    <p:sldId id="261" r:id="rId11"/>
    <p:sldId id="260" r:id="rId12"/>
    <p:sldId id="269" r:id="rId13"/>
    <p:sldId id="259" r:id="rId14"/>
    <p:sldId id="258" r:id="rId15"/>
    <p:sldId id="270" r:id="rId16"/>
    <p:sldId id="257" r:id="rId17"/>
    <p:sldId id="271" r:id="rId18"/>
    <p:sldId id="272" r:id="rId19"/>
    <p:sldId id="278" r:id="rId20"/>
    <p:sldId id="273" r:id="rId21"/>
    <p:sldId id="274" r:id="rId22"/>
    <p:sldId id="277" r:id="rId23"/>
    <p:sldId id="276" r:id="rId24"/>
    <p:sldId id="275" r:id="rId25"/>
    <p:sldId id="287" r:id="rId26"/>
    <p:sldId id="288" r:id="rId27"/>
    <p:sldId id="279" r:id="rId28"/>
    <p:sldId id="280" r:id="rId29"/>
    <p:sldId id="281" r:id="rId30"/>
    <p:sldId id="289" r:id="rId31"/>
    <p:sldId id="290" r:id="rId32"/>
    <p:sldId id="291" r:id="rId33"/>
    <p:sldId id="295" r:id="rId34"/>
    <p:sldId id="292" r:id="rId35"/>
    <p:sldId id="293" r:id="rId36"/>
    <p:sldId id="294" r:id="rId37"/>
    <p:sldId id="286" r:id="rId38"/>
    <p:sldId id="285" r:id="rId39"/>
    <p:sldId id="284" r:id="rId40"/>
    <p:sldId id="283"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F1BDB-75E7-4C11-91E2-68C28EF1418D}" type="datetimeFigureOut">
              <a:rPr lang="en-US" smtClean="0"/>
              <a:pPr/>
              <a:t>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6D57B-A030-4956-B298-E087E695095E}" type="slidenum">
              <a:rPr lang="en-US" smtClean="0"/>
              <a:pPr/>
              <a:t>‹#›</a:t>
            </a:fld>
            <a:endParaRPr lang="en-US"/>
          </a:p>
        </p:txBody>
      </p:sp>
    </p:spTree>
    <p:extLst>
      <p:ext uri="{BB962C8B-B14F-4D97-AF65-F5344CB8AC3E}">
        <p14:creationId xmlns:p14="http://schemas.microsoft.com/office/powerpoint/2010/main" val="403188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6D57B-A030-4956-B298-E087E695095E}" type="slidenum">
              <a:rPr lang="en-US" smtClean="0"/>
              <a:pPr/>
              <a:t>10</a:t>
            </a:fld>
            <a:endParaRPr lang="en-US"/>
          </a:p>
        </p:txBody>
      </p:sp>
    </p:spTree>
    <p:extLst>
      <p:ext uri="{BB962C8B-B14F-4D97-AF65-F5344CB8AC3E}">
        <p14:creationId xmlns:p14="http://schemas.microsoft.com/office/powerpoint/2010/main" val="272851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4754" y="381000"/>
            <a:ext cx="5014514" cy="830997"/>
          </a:xfrm>
          <a:prstGeom prst="rect">
            <a:avLst/>
          </a:prstGeom>
          <a:noFill/>
        </p:spPr>
        <p:txBody>
          <a:bodyPr wrap="none" lIns="91440" tIns="45720" rIns="91440" bIns="45720">
            <a:spAutoFit/>
          </a:bodyPr>
          <a:lstStyle/>
          <a:p>
            <a:pPr algn="ctr"/>
            <a:r>
              <a:rPr lang="en-US" sz="4800" b="1" dirty="0" smtClean="0">
                <a:solidFill>
                  <a:srgbClr val="7030A0"/>
                </a:solidFill>
                <a:latin typeface="Georgia" pitchFamily="18" charset="0"/>
                <a:ea typeface="Times New Roman" pitchFamily="18" charset="0"/>
                <a:cs typeface="Helvetica"/>
              </a:rPr>
              <a:t>Photosynthesis</a:t>
            </a:r>
            <a:endParaRPr lang="en-US" sz="4800" b="1" cap="none" spc="0" dirty="0">
              <a:ln w="6600">
                <a:solidFill>
                  <a:schemeClr val="accent2"/>
                </a:solidFill>
                <a:prstDash val="solid"/>
              </a:ln>
              <a:solidFill>
                <a:srgbClr val="7030A0"/>
              </a:solidFill>
              <a:effectLst>
                <a:outerShdw dist="38100" dir="2700000" algn="tl" rotWithShape="0">
                  <a:schemeClr val="accent2"/>
                </a:outerShdw>
              </a:effectLst>
            </a:endParaRPr>
          </a:p>
        </p:txBody>
      </p:sp>
      <p:sp>
        <p:nvSpPr>
          <p:cNvPr id="3" name="Rectangle 2"/>
          <p:cNvSpPr/>
          <p:nvPr/>
        </p:nvSpPr>
        <p:spPr>
          <a:xfrm>
            <a:off x="1420821" y="3886200"/>
            <a:ext cx="6302366" cy="1477328"/>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0000"/>
                </a:solidFill>
                <a:effectLst>
                  <a:outerShdw dist="38100" dir="2700000" algn="tl" rotWithShape="0">
                    <a:schemeClr val="accent2"/>
                  </a:outerShdw>
                </a:effectLst>
              </a:rPr>
              <a:t>Dr. B. G. </a:t>
            </a:r>
            <a:r>
              <a:rPr lang="en-US" sz="5400" b="1" dirty="0" err="1" smtClean="0">
                <a:ln w="6600">
                  <a:solidFill>
                    <a:schemeClr val="accent2"/>
                  </a:solidFill>
                  <a:prstDash val="solid"/>
                </a:ln>
                <a:solidFill>
                  <a:srgbClr val="FF0000"/>
                </a:solidFill>
                <a:effectLst>
                  <a:outerShdw dist="38100" dir="2700000" algn="tl" rotWithShape="0">
                    <a:schemeClr val="accent2"/>
                  </a:outerShdw>
                </a:effectLst>
              </a:rPr>
              <a:t>Suryawanshi</a:t>
            </a:r>
            <a:endParaRPr lang="en-US" sz="5400" b="1" dirty="0" smtClean="0">
              <a:ln w="6600">
                <a:solidFill>
                  <a:schemeClr val="accent2"/>
                </a:solidFill>
                <a:prstDash val="solid"/>
              </a:ln>
              <a:solidFill>
                <a:srgbClr val="FF0000"/>
              </a:solidFill>
              <a:effectLst>
                <a:outerShdw dist="38100" dir="2700000" algn="tl" rotWithShape="0">
                  <a:schemeClr val="accent2"/>
                </a:outerShdw>
              </a:effectLst>
            </a:endParaRPr>
          </a:p>
          <a:p>
            <a:pPr algn="ctr"/>
            <a:r>
              <a:rPr lang="en-US" sz="3600" b="1" cap="none" spc="0" dirty="0" err="1" smtClean="0">
                <a:ln w="6600">
                  <a:solidFill>
                    <a:schemeClr val="accent2"/>
                  </a:solidFill>
                  <a:prstDash val="solid"/>
                </a:ln>
                <a:solidFill>
                  <a:srgbClr val="FFFFFF"/>
                </a:solidFill>
                <a:effectLst>
                  <a:outerShdw dist="38100" dir="2700000" algn="tl" rotWithShape="0">
                    <a:schemeClr val="accent2"/>
                  </a:outerShdw>
                </a:effectLst>
              </a:rPr>
              <a:t>Deptt</a:t>
            </a:r>
            <a:r>
              <a:rPr lang="en-US" sz="3600" b="1" cap="none" spc="0" dirty="0" smtClean="0">
                <a:ln w="6600">
                  <a:solidFill>
                    <a:schemeClr val="accent2"/>
                  </a:solidFill>
                  <a:prstDash val="solid"/>
                </a:ln>
                <a:solidFill>
                  <a:srgbClr val="FFFFFF"/>
                </a:solidFill>
                <a:effectLst>
                  <a:outerShdw dist="38100" dir="2700000" algn="tl" rotWithShape="0">
                    <a:schemeClr val="accent2"/>
                  </a:outerShdw>
                </a:effectLst>
              </a:rPr>
              <a:t>. of Botany</a:t>
            </a:r>
            <a:endParaRPr lang="en-US"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8212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ve schematic representation of cyclic photophosphorylation."/>
          <p:cNvPicPr>
            <a:picLocks noChangeAspect="1" noChangeArrowheads="1"/>
          </p:cNvPicPr>
          <p:nvPr/>
        </p:nvPicPr>
        <p:blipFill>
          <a:blip r:embed="rId3"/>
          <a:srcRect/>
          <a:stretch>
            <a:fillRect/>
          </a:stretch>
        </p:blipFill>
        <p:spPr bwMode="auto">
          <a:xfrm>
            <a:off x="8606969" y="-20040599"/>
            <a:ext cx="18123354" cy="17754599"/>
          </a:xfrm>
          <a:prstGeom prst="rect">
            <a:avLst/>
          </a:prstGeom>
          <a:noFill/>
        </p:spPr>
      </p:pic>
      <p:pic>
        <p:nvPicPr>
          <p:cNvPr id="5123" name="Picture 3"/>
          <p:cNvPicPr>
            <a:picLocks noChangeAspect="1" noChangeArrowheads="1"/>
          </p:cNvPicPr>
          <p:nvPr/>
        </p:nvPicPr>
        <p:blipFill>
          <a:blip r:embed="rId4"/>
          <a:srcRect/>
          <a:stretch>
            <a:fillRect/>
          </a:stretch>
        </p:blipFill>
        <p:spPr bwMode="auto">
          <a:xfrm>
            <a:off x="1219200" y="381000"/>
            <a:ext cx="7162800" cy="556259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Give schematic representation of cyclic photophosphory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1" name="AutoShape 5" descr="Photophosphory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3" name="AutoShape 7" descr="Photophosphory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5" name="AutoShape 9" descr="Photophosphoryl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6" name="Picture 10"/>
          <p:cNvPicPr>
            <a:picLocks noChangeAspect="1" noChangeArrowheads="1"/>
          </p:cNvPicPr>
          <p:nvPr/>
        </p:nvPicPr>
        <p:blipFill>
          <a:blip r:embed="rId2"/>
          <a:srcRect/>
          <a:stretch>
            <a:fillRect/>
          </a:stretch>
        </p:blipFill>
        <p:spPr bwMode="auto">
          <a:xfrm>
            <a:off x="457201" y="533400"/>
            <a:ext cx="3581400" cy="4800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914400" y="457200"/>
            <a:ext cx="7162799" cy="5791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lain non cyclic photo phosphorylation - Brainly.in"/>
          <p:cNvPicPr>
            <a:picLocks noChangeAspect="1" noChangeArrowheads="1"/>
          </p:cNvPicPr>
          <p:nvPr/>
        </p:nvPicPr>
        <p:blipFill>
          <a:blip r:embed="rId2"/>
          <a:srcRect/>
          <a:stretch>
            <a:fillRect/>
          </a:stretch>
        </p:blipFill>
        <p:spPr bwMode="auto">
          <a:xfrm>
            <a:off x="304800" y="0"/>
            <a:ext cx="8534400" cy="655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escribe non-cyclic photophosphorylation with schematic representation.  Give its significance. - Electron Transport - Cyclic and Non-cyclic  Photo-phosphorylation | Shaala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a) Give a schematic representation of non-cyclic photophosphorylation  showing both the photosystem. (b) Describe the structure of a myofibril of  a striated muscle. (c) Give four points to show the importance of"/>
          <p:cNvPicPr>
            <a:picLocks noChangeAspect="1" noChangeArrowheads="1"/>
          </p:cNvPicPr>
          <p:nvPr/>
        </p:nvPicPr>
        <p:blipFill>
          <a:blip r:embed="rId2"/>
          <a:srcRect/>
          <a:stretch>
            <a:fillRect/>
          </a:stretch>
        </p:blipFill>
        <p:spPr bwMode="auto">
          <a:xfrm>
            <a:off x="685800" y="533400"/>
            <a:ext cx="8001000" cy="571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escribe about non-cyclic photophos-phorylation. from Biology  Photosynthesis in Higher Plants Class 11 Karnataka Board"/>
          <p:cNvPicPr>
            <a:picLocks noChangeAspect="1" noChangeArrowheads="1"/>
          </p:cNvPicPr>
          <p:nvPr/>
        </p:nvPicPr>
        <p:blipFill>
          <a:blip r:embed="rId2"/>
          <a:srcRect/>
          <a:stretch>
            <a:fillRect/>
          </a:stretch>
        </p:blipFill>
        <p:spPr bwMode="auto">
          <a:xfrm>
            <a:off x="990600" y="533400"/>
            <a:ext cx="7543800" cy="571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Cyclic vs Noncyclic Phosphorylation - Table | Easy Biology Cla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srcRect/>
          <a:stretch>
            <a:fillRect/>
          </a:stretch>
        </p:blipFill>
        <p:spPr bwMode="auto">
          <a:xfrm>
            <a:off x="685800" y="685800"/>
            <a:ext cx="7924800" cy="5410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otophosphorylation | BioNinja"/>
          <p:cNvPicPr>
            <a:picLocks noChangeAspect="1" noChangeArrowheads="1"/>
          </p:cNvPicPr>
          <p:nvPr/>
        </p:nvPicPr>
        <p:blipFill>
          <a:blip r:embed="rId2"/>
          <a:srcRect/>
          <a:stretch>
            <a:fillRect/>
          </a:stretch>
        </p:blipFill>
        <p:spPr bwMode="auto">
          <a:xfrm>
            <a:off x="762000" y="381000"/>
            <a:ext cx="6858000" cy="441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earn Non Cyclic Photophosphorylation meaning, concepts, formulas through  Study Material, Notes – Embibe.com"/>
          <p:cNvPicPr>
            <a:picLocks noChangeAspect="1" noChangeArrowheads="1"/>
          </p:cNvPicPr>
          <p:nvPr/>
        </p:nvPicPr>
        <p:blipFill>
          <a:blip r:embed="rId2"/>
          <a:srcRect/>
          <a:stretch>
            <a:fillRect/>
          </a:stretch>
        </p:blipFill>
        <p:spPr bwMode="auto">
          <a:xfrm>
            <a:off x="381000" y="609600"/>
            <a:ext cx="8077200" cy="4572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hat is the CALVIN CYCLE (C3 Cycle) in class 11?"/>
          <p:cNvPicPr>
            <a:picLocks noChangeAspect="1" noChangeArrowheads="1"/>
          </p:cNvPicPr>
          <p:nvPr/>
        </p:nvPicPr>
        <p:blipFill>
          <a:blip r:embed="rId2"/>
          <a:srcRect/>
          <a:stretch>
            <a:fillRect/>
          </a:stretch>
        </p:blipFill>
        <p:spPr bwMode="auto">
          <a:xfrm>
            <a:off x="990600" y="685800"/>
            <a:ext cx="6667500" cy="5476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se4.mm.bing.net/th?id=OIP.iOuFbaDUhvOjHYkocjHAxwHaDp&amp;pid=Api&amp;P=0&amp;w=333&amp;h=164"/>
          <p:cNvPicPr>
            <a:picLocks noChangeAspect="1" noChangeArrowheads="1"/>
          </p:cNvPicPr>
          <p:nvPr/>
        </p:nvPicPr>
        <p:blipFill>
          <a:blip r:embed="rId2"/>
          <a:srcRect/>
          <a:stretch>
            <a:fillRect/>
          </a:stretch>
        </p:blipFill>
        <p:spPr bwMode="auto">
          <a:xfrm>
            <a:off x="1143000" y="457200"/>
            <a:ext cx="6629400" cy="5791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he Calvin cycle showing the steps from carboxylation, catalysed by th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The Calvin cycle showing the steps from carboxylation, catalysed by th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srcRect/>
          <a:stretch>
            <a:fillRect/>
          </a:stretch>
        </p:blipFill>
        <p:spPr bwMode="auto">
          <a:xfrm>
            <a:off x="523875" y="457200"/>
            <a:ext cx="8096250" cy="6019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3 cycle or Calvin cycle draw the perfect diagram - Brainly.in"/>
          <p:cNvPicPr>
            <a:picLocks noChangeAspect="1" noChangeArrowheads="1"/>
          </p:cNvPicPr>
          <p:nvPr/>
        </p:nvPicPr>
        <p:blipFill>
          <a:blip r:embed="rId2"/>
          <a:srcRect/>
          <a:stretch>
            <a:fillRect/>
          </a:stretch>
        </p:blipFill>
        <p:spPr bwMode="auto">
          <a:xfrm>
            <a:off x="155575" y="457199"/>
            <a:ext cx="8988425" cy="6340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ribe Calvin Cycle only by flow chart - Studyrankersonline"/>
          <p:cNvPicPr>
            <a:picLocks noChangeAspect="1" noChangeArrowheads="1"/>
          </p:cNvPicPr>
          <p:nvPr/>
        </p:nvPicPr>
        <p:blipFill>
          <a:blip r:embed="rId2"/>
          <a:srcRect/>
          <a:stretch>
            <a:fillRect/>
          </a:stretch>
        </p:blipFill>
        <p:spPr bwMode="auto">
          <a:xfrm>
            <a:off x="685800" y="228600"/>
            <a:ext cx="8229600" cy="6629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Important Biological Events Occurring in Plants | SpringerLin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533400" y="304800"/>
            <a:ext cx="8229600" cy="624839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c4cycle-160122163940/95/c4-cycle-6-638.jpg?cb=1523633373"/>
          <p:cNvPicPr>
            <a:picLocks noChangeAspect="1" noChangeArrowheads="1"/>
          </p:cNvPicPr>
          <p:nvPr/>
        </p:nvPicPr>
        <p:blipFill>
          <a:blip r:embed="rId2"/>
          <a:srcRect/>
          <a:stretch>
            <a:fillRect/>
          </a:stretch>
        </p:blipFill>
        <p:spPr bwMode="auto">
          <a:xfrm>
            <a:off x="304800" y="0"/>
            <a:ext cx="88392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image.slidesharecdn.com/c4pathwaycamcycle-180815173310/95/c4-path-way-cam-cycle-8-638.jpg?cb=1534354595"/>
          <p:cNvPicPr>
            <a:picLocks noChangeAspect="1" noChangeArrowheads="1"/>
          </p:cNvPicPr>
          <p:nvPr/>
        </p:nvPicPr>
        <p:blipFill>
          <a:blip r:embed="rId2"/>
          <a:srcRect/>
          <a:stretch>
            <a:fillRect/>
          </a:stretch>
        </p:blipFill>
        <p:spPr bwMode="auto">
          <a:xfrm>
            <a:off x="457200" y="914400"/>
            <a:ext cx="8229600" cy="45624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1.slideserve.com/3067570/c4-plants-n.jpg"/>
          <p:cNvPicPr>
            <a:picLocks noChangeAspect="1" noChangeArrowheads="1"/>
          </p:cNvPicPr>
          <p:nvPr/>
        </p:nvPicPr>
        <p:blipFill>
          <a:blip r:embed="rId2"/>
          <a:srcRect/>
          <a:stretch>
            <a:fillRect/>
          </a:stretch>
        </p:blipFill>
        <p:spPr bwMode="auto">
          <a:xfrm>
            <a:off x="685800" y="304800"/>
            <a:ext cx="7848600" cy="6019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s://www.zigya.com/application/zrc/images/qvar/IBIEN12112911.png"/>
          <p:cNvPicPr>
            <a:picLocks noChangeAspect="1" noChangeArrowheads="1"/>
          </p:cNvPicPr>
          <p:nvPr/>
        </p:nvPicPr>
        <p:blipFill>
          <a:blip r:embed="rId2"/>
          <a:srcRect/>
          <a:stretch>
            <a:fillRect/>
          </a:stretch>
        </p:blipFill>
        <p:spPr bwMode="auto">
          <a:xfrm>
            <a:off x="381000" y="0"/>
            <a:ext cx="8086725" cy="6477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www.ndsu.edu/pubweb/chiwonlee/plsc210/topics/chap4-growth/c4%20cycle.jpg"/>
          <p:cNvPicPr>
            <a:picLocks noChangeAspect="1" noChangeArrowheads="1"/>
          </p:cNvPicPr>
          <p:nvPr/>
        </p:nvPicPr>
        <p:blipFill>
          <a:blip r:embed="rId2"/>
          <a:srcRect/>
          <a:stretch>
            <a:fillRect/>
          </a:stretch>
        </p:blipFill>
        <p:spPr bwMode="auto">
          <a:xfrm>
            <a:off x="838201" y="0"/>
            <a:ext cx="8000999" cy="6172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apbionotebook.files.wordpress.com/2014/02/10_19c4pathway.jpg"/>
          <p:cNvPicPr>
            <a:picLocks noChangeAspect="1" noChangeArrowheads="1"/>
          </p:cNvPicPr>
          <p:nvPr/>
        </p:nvPicPr>
        <p:blipFill>
          <a:blip r:embed="rId2"/>
          <a:srcRect/>
          <a:stretch>
            <a:fillRect/>
          </a:stretch>
        </p:blipFill>
        <p:spPr bwMode="auto">
          <a:xfrm>
            <a:off x="228600" y="304800"/>
            <a:ext cx="8458200" cy="6019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eirloomgardener.com/-/media/Images/HGR/Editorial/Articles/Magazine-Articles/2017/Summer/Photosynthesis-for-Gardeners/light-reactions-jpg.jpg"/>
          <p:cNvPicPr>
            <a:picLocks noChangeAspect="1" noChangeArrowheads="1"/>
          </p:cNvPicPr>
          <p:nvPr/>
        </p:nvPicPr>
        <p:blipFill>
          <a:blip r:embed="rId2"/>
          <a:srcRect/>
          <a:stretch>
            <a:fillRect/>
          </a:stretch>
        </p:blipFill>
        <p:spPr bwMode="auto">
          <a:xfrm>
            <a:off x="990600" y="914400"/>
            <a:ext cx="7924800" cy="52387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roduction&#10; The CAM (Crassulacean Acid Metabolism ) occurs in&#10;hundreds of species in 20 families of angiosperms.&#10; Some..."/>
          <p:cNvPicPr>
            <a:picLocks noChangeAspect="1" noChangeArrowheads="1"/>
          </p:cNvPicPr>
          <p:nvPr/>
        </p:nvPicPr>
        <p:blipFill>
          <a:blip r:embed="rId2"/>
          <a:srcRect/>
          <a:stretch>
            <a:fillRect/>
          </a:stretch>
        </p:blipFill>
        <p:spPr bwMode="auto">
          <a:xfrm>
            <a:off x="457200" y="2362200"/>
            <a:ext cx="7315200" cy="3048000"/>
          </a:xfrm>
          <a:prstGeom prst="rect">
            <a:avLst/>
          </a:prstGeom>
          <a:noFill/>
        </p:spPr>
      </p:pic>
      <p:pic>
        <p:nvPicPr>
          <p:cNvPr id="1028" name="Picture 4" descr="Content….&#10; Introduction&#10; Characater of CAM plant&#10; Overview of CAM :a two- part cycle&#10;A. During the night&#10;B. During the ..."/>
          <p:cNvPicPr>
            <a:picLocks noChangeAspect="1" noChangeArrowheads="1"/>
          </p:cNvPicPr>
          <p:nvPr/>
        </p:nvPicPr>
        <p:blipFill>
          <a:blip r:embed="rId3"/>
          <a:srcRect/>
          <a:stretch>
            <a:fillRect/>
          </a:stretch>
        </p:blipFill>
        <p:spPr bwMode="auto">
          <a:xfrm>
            <a:off x="457200" y="304800"/>
            <a:ext cx="8077200" cy="1752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hat is CAM ?&#10; It is a carbon fixation pathway present in some&#10;plants. also known as CAM photosynthesi.&#10; These plants fi..."/>
          <p:cNvPicPr>
            <a:picLocks noChangeAspect="1" noChangeArrowheads="1"/>
          </p:cNvPicPr>
          <p:nvPr/>
        </p:nvPicPr>
        <p:blipFill>
          <a:blip r:embed="rId2"/>
          <a:srcRect/>
          <a:stretch>
            <a:fillRect/>
          </a:stretch>
        </p:blipFill>
        <p:spPr bwMode="auto">
          <a:xfrm>
            <a:off x="685800" y="0"/>
            <a:ext cx="7924800" cy="3352800"/>
          </a:xfrm>
          <a:prstGeom prst="rect">
            <a:avLst/>
          </a:prstGeom>
          <a:noFill/>
        </p:spPr>
      </p:pic>
      <p:pic>
        <p:nvPicPr>
          <p:cNvPr id="50180" name="Picture 4" descr="Character of CAM plant&#10; "/>
          <p:cNvPicPr>
            <a:picLocks noChangeAspect="1" noChangeArrowheads="1"/>
          </p:cNvPicPr>
          <p:nvPr/>
        </p:nvPicPr>
        <p:blipFill>
          <a:blip r:embed="rId3"/>
          <a:srcRect/>
          <a:stretch>
            <a:fillRect/>
          </a:stretch>
        </p:blipFill>
        <p:spPr bwMode="auto">
          <a:xfrm>
            <a:off x="304800" y="3048000"/>
            <a:ext cx="8229600" cy="3429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 CAM can be considered an adaptation to arid conditions.&#10; CAM plants often display other xerophytic characters,&#10;such as ..."/>
          <p:cNvPicPr>
            <a:picLocks noChangeAspect="1" noChangeArrowheads="1"/>
          </p:cNvPicPr>
          <p:nvPr/>
        </p:nvPicPr>
        <p:blipFill>
          <a:blip r:embed="rId2"/>
          <a:srcRect/>
          <a:stretch>
            <a:fillRect/>
          </a:stretch>
        </p:blipFill>
        <p:spPr bwMode="auto">
          <a:xfrm>
            <a:off x="155575" y="115580"/>
            <a:ext cx="8683625" cy="3237219"/>
          </a:xfrm>
          <a:prstGeom prst="rect">
            <a:avLst/>
          </a:prstGeom>
          <a:noFill/>
        </p:spPr>
      </p:pic>
      <p:sp>
        <p:nvSpPr>
          <p:cNvPr id="51208" name="AutoShape 8" descr="Crassulacean acid metabolism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0" name="Picture 10" descr="Pin on Típico"/>
          <p:cNvPicPr>
            <a:picLocks noChangeAspect="1" noChangeArrowheads="1"/>
          </p:cNvPicPr>
          <p:nvPr/>
        </p:nvPicPr>
        <p:blipFill>
          <a:blip r:embed="rId3"/>
          <a:srcRect/>
          <a:stretch>
            <a:fillRect/>
          </a:stretch>
        </p:blipFill>
        <p:spPr bwMode="auto">
          <a:xfrm>
            <a:off x="457200" y="3505200"/>
            <a:ext cx="1743075" cy="2619375"/>
          </a:xfrm>
          <a:prstGeom prst="rect">
            <a:avLst/>
          </a:prstGeom>
          <a:noFill/>
        </p:spPr>
      </p:pic>
      <p:sp>
        <p:nvSpPr>
          <p:cNvPr id="51212" name="AutoShape 12" descr="Yes we CAM!. By Tegan Armarego-Marriott | by Nan Eckardt | Plant Cell  Extracts | Medi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4" name="Picture 14" descr="What are some examples of xerophytic plants? - Quora"/>
          <p:cNvPicPr>
            <a:picLocks noChangeAspect="1" noChangeArrowheads="1"/>
          </p:cNvPicPr>
          <p:nvPr/>
        </p:nvPicPr>
        <p:blipFill>
          <a:blip r:embed="rId4"/>
          <a:srcRect/>
          <a:stretch>
            <a:fillRect/>
          </a:stretch>
        </p:blipFill>
        <p:spPr bwMode="auto">
          <a:xfrm>
            <a:off x="2438400" y="3429000"/>
            <a:ext cx="2619375" cy="2667000"/>
          </a:xfrm>
          <a:prstGeom prst="rect">
            <a:avLst/>
          </a:prstGeom>
          <a:noFill/>
        </p:spPr>
      </p:pic>
      <p:pic>
        <p:nvPicPr>
          <p:cNvPr id="51216" name="Picture 16" descr="Difference between C3, C4 and CAM plants | Major Differences | Biology  plants, Plants, Plant physiology"/>
          <p:cNvPicPr>
            <a:picLocks noChangeAspect="1" noChangeArrowheads="1"/>
          </p:cNvPicPr>
          <p:nvPr/>
        </p:nvPicPr>
        <p:blipFill>
          <a:blip r:embed="rId5"/>
          <a:srcRect/>
          <a:stretch>
            <a:fillRect/>
          </a:stretch>
        </p:blipFill>
        <p:spPr bwMode="auto">
          <a:xfrm>
            <a:off x="5257800" y="3429000"/>
            <a:ext cx="3352800" cy="34290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hotosynthesis C3, C4, CAM plants. - ppt video online download"/>
          <p:cNvPicPr>
            <a:picLocks noChangeAspect="1" noChangeArrowheads="1"/>
          </p:cNvPicPr>
          <p:nvPr/>
        </p:nvPicPr>
        <p:blipFill>
          <a:blip r:embed="rId2"/>
          <a:srcRect/>
          <a:stretch>
            <a:fillRect/>
          </a:stretch>
        </p:blipFill>
        <p:spPr bwMode="auto">
          <a:xfrm>
            <a:off x="533400" y="533400"/>
            <a:ext cx="7772400" cy="46382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Overview of CAM :a two -part cycle&#10;a. During the night&#10; The CAM plan's stomata are open,&#10;allowing CO2 to enter and be&#10;fix..."/>
          <p:cNvPicPr>
            <a:picLocks noChangeAspect="1" noChangeArrowheads="1"/>
          </p:cNvPicPr>
          <p:nvPr/>
        </p:nvPicPr>
        <p:blipFill>
          <a:blip r:embed="rId2"/>
          <a:srcRect/>
          <a:stretch>
            <a:fillRect/>
          </a:stretch>
        </p:blipFill>
        <p:spPr bwMode="auto">
          <a:xfrm>
            <a:off x="304800" y="0"/>
            <a:ext cx="8305800" cy="3962400"/>
          </a:xfrm>
          <a:prstGeom prst="rect">
            <a:avLst/>
          </a:prstGeom>
          <a:noFill/>
        </p:spPr>
      </p:pic>
      <p:pic>
        <p:nvPicPr>
          <p:cNvPr id="54276" name="Picture 4" descr="CAM pathway&#10; These plants have adopted organic acid metabolism at&#10;night and have the normal photosynthesis during the&#10;day..."/>
          <p:cNvPicPr>
            <a:picLocks noChangeAspect="1" noChangeArrowheads="1"/>
          </p:cNvPicPr>
          <p:nvPr/>
        </p:nvPicPr>
        <p:blipFill>
          <a:blip r:embed="rId3"/>
          <a:srcRect/>
          <a:stretch>
            <a:fillRect/>
          </a:stretch>
        </p:blipFill>
        <p:spPr bwMode="auto">
          <a:xfrm>
            <a:off x="228600" y="2922840"/>
            <a:ext cx="8915400" cy="393516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 During the day time the malic acid is decarboxylated by&#10;one of the three reactions shows below :&#10; "/>
          <p:cNvPicPr>
            <a:picLocks noChangeAspect="1" noChangeArrowheads="1"/>
          </p:cNvPicPr>
          <p:nvPr/>
        </p:nvPicPr>
        <p:blipFill>
          <a:blip r:embed="rId2"/>
          <a:srcRect/>
          <a:stretch>
            <a:fillRect/>
          </a:stretch>
        </p:blipFill>
        <p:spPr bwMode="auto">
          <a:xfrm>
            <a:off x="304800" y="228600"/>
            <a:ext cx="8534400" cy="2971800"/>
          </a:xfrm>
          <a:prstGeom prst="rect">
            <a:avLst/>
          </a:prstGeom>
          <a:noFill/>
        </p:spPr>
      </p:pic>
      <p:pic>
        <p:nvPicPr>
          <p:cNvPr id="55300" name="Picture 4" descr="Reference&#10; V. V. VERMA&#10;PLANT PHYSIOLOGY&#10; WWW.WIKIPEDIA.COM&#10; "/>
          <p:cNvPicPr>
            <a:picLocks noChangeAspect="1" noChangeArrowheads="1"/>
          </p:cNvPicPr>
          <p:nvPr/>
        </p:nvPicPr>
        <p:blipFill>
          <a:blip r:embed="rId3"/>
          <a:srcRect/>
          <a:stretch>
            <a:fillRect/>
          </a:stretch>
        </p:blipFill>
        <p:spPr bwMode="auto">
          <a:xfrm>
            <a:off x="609600" y="2690354"/>
            <a:ext cx="8229600" cy="416764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am pathway"/>
          <p:cNvPicPr>
            <a:picLocks noChangeAspect="1" noChangeArrowheads="1"/>
          </p:cNvPicPr>
          <p:nvPr/>
        </p:nvPicPr>
        <p:blipFill>
          <a:blip r:embed="rId2"/>
          <a:srcRect/>
          <a:stretch>
            <a:fillRect/>
          </a:stretch>
        </p:blipFill>
        <p:spPr bwMode="auto">
          <a:xfrm>
            <a:off x="228600" y="228600"/>
            <a:ext cx="8555636" cy="3647544"/>
          </a:xfrm>
          <a:prstGeom prst="rect">
            <a:avLst/>
          </a:prstGeom>
          <a:noFill/>
        </p:spPr>
      </p:pic>
      <p:pic>
        <p:nvPicPr>
          <p:cNvPr id="56324" name="Picture 4" descr="Cam pathway"/>
          <p:cNvPicPr>
            <a:picLocks noChangeAspect="1" noChangeArrowheads="1"/>
          </p:cNvPicPr>
          <p:nvPr/>
        </p:nvPicPr>
        <p:blipFill>
          <a:blip r:embed="rId3"/>
          <a:srcRect/>
          <a:stretch>
            <a:fillRect/>
          </a:stretch>
        </p:blipFill>
        <p:spPr bwMode="auto">
          <a:xfrm>
            <a:off x="304800" y="3886200"/>
            <a:ext cx="8458200" cy="308422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tse2.mm.bing.net/th?id=OIP.aqNcoVNoMfzKPPLXQ9XjLgHaFj&amp;pid=Api&amp;P=0&amp;w=225&amp;h=170"/>
          <p:cNvPicPr>
            <a:picLocks noChangeAspect="1" noChangeArrowheads="1"/>
          </p:cNvPicPr>
          <p:nvPr/>
        </p:nvPicPr>
        <p:blipFill>
          <a:blip r:embed="rId2"/>
          <a:srcRect/>
          <a:stretch>
            <a:fillRect/>
          </a:stretch>
        </p:blipFill>
        <p:spPr bwMode="auto">
          <a:xfrm>
            <a:off x="609600" y="152400"/>
            <a:ext cx="7467600" cy="5867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photosynthesisppt1-120126155816-phpapp02/95/photosynthesis-ppt-1-1-728.jpg?cb=1327593534"/>
          <p:cNvPicPr>
            <a:picLocks noChangeAspect="1" noChangeArrowheads="1"/>
          </p:cNvPicPr>
          <p:nvPr/>
        </p:nvPicPr>
        <p:blipFill>
          <a:blip r:embed="rId2"/>
          <a:srcRect/>
          <a:stretch>
            <a:fillRect/>
          </a:stretch>
        </p:blipFill>
        <p:spPr bwMode="auto">
          <a:xfrm>
            <a:off x="228600" y="457200"/>
            <a:ext cx="6934200" cy="52006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DJEVHyjIZ9o/Vk1iw94tJ-I/AAAAAAAAAhU/Nr-c-oBOFL0/s1600/Photosynthesis.png"/>
          <p:cNvPicPr>
            <a:picLocks noChangeAspect="1" noChangeArrowheads="1"/>
          </p:cNvPicPr>
          <p:nvPr/>
        </p:nvPicPr>
        <p:blipFill>
          <a:blip r:embed="rId2"/>
          <a:srcRect/>
          <a:stretch>
            <a:fillRect/>
          </a:stretch>
        </p:blipFill>
        <p:spPr bwMode="auto">
          <a:xfrm>
            <a:off x="762000" y="838200"/>
            <a:ext cx="7620000" cy="4972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3-ap-southeast-1.amazonaws.com/subscriber.images/biology/2017/10/07100917/Light-Reactions.png"/>
          <p:cNvPicPr>
            <a:picLocks noChangeAspect="1" noChangeArrowheads="1"/>
          </p:cNvPicPr>
          <p:nvPr/>
        </p:nvPicPr>
        <p:blipFill>
          <a:blip r:embed="rId2"/>
          <a:srcRect/>
          <a:stretch>
            <a:fillRect/>
          </a:stretch>
        </p:blipFill>
        <p:spPr bwMode="auto">
          <a:xfrm>
            <a:off x="533400" y="609600"/>
            <a:ext cx="7467600" cy="556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lantphysiol.org/content/plantphysiol/155/4/1477/F1.large.jpg"/>
          <p:cNvPicPr>
            <a:picLocks noChangeAspect="1" noChangeArrowheads="1"/>
          </p:cNvPicPr>
          <p:nvPr/>
        </p:nvPicPr>
        <p:blipFill>
          <a:blip r:embed="rId2"/>
          <a:srcRect/>
          <a:stretch>
            <a:fillRect/>
          </a:stretch>
        </p:blipFill>
        <p:spPr bwMode="auto">
          <a:xfrm>
            <a:off x="155575" y="0"/>
            <a:ext cx="8683625" cy="670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The Z-scheme of oxygenic photosynthesis for electron transfer from...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P680 - an overview | ScienceDirect Topics"/>
          <p:cNvPicPr>
            <a:picLocks noChangeAspect="1" noChangeArrowheads="1"/>
          </p:cNvPicPr>
          <p:nvPr/>
        </p:nvPicPr>
        <p:blipFill>
          <a:blip r:embed="rId2"/>
          <a:srcRect/>
          <a:stretch>
            <a:fillRect/>
          </a:stretch>
        </p:blipFill>
        <p:spPr bwMode="auto">
          <a:xfrm>
            <a:off x="762000" y="381000"/>
            <a:ext cx="7543800" cy="57949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Plant Anatomy and Physiology - ScienceDir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Plant Anatomy and Physiology - ScienceDir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6. The Z scheme for photosynthetic electron flow from water to NADPH 2. The electron transport carriers are placed in series on a scale of midpoint potentials. The oxidation of the primary electron donor P680 leads to a charge separation of about 1.2 V. The electron hole in P680 + is filled by an electron from tyrosine Tyr Z, which obtains an electron from water via the four manganese ions. On the acceptor side of PS II, the pheophytin (Pheo) reduces the primary acceptor, Q A , which is a plastoquinone molecule bound to a protein. Two electrons are sequentially transferred from Q A to the secondary acceptor Q B , the time constant of which is dependent on the level of reduction of Q B. The reduced plastoquinone is oxidised by the cyt b 6 /f complex. The re-oxidation of plastoquinol PQH 2 is the slowest reaction in the photosynthetic electron transport pathway. Plastocyanin (PC) carries one electron to the reaction centre of PSI, P700. On the acceptor side of PS I, the electron is passed through a series of carriers to ferredoxin, resulting finally in the reduction of NADP. The dotted straight arrow shows the pathway of cyclic photophosphorylation, where the electrons cycle in a closed system around PS I (from ferredoxin to the cyt b 6 /f complex) and ATP is the only produc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6. The Z scheme for photosynthetic electron flow from water to NADPH 2. The electron transport carriers are placed in series on a scale of midpoint potentials. The oxidation of the primary electron donor P680 leads to a charge separation of about 1.2 V. The electron hole in P680 + is filled by an electron from tyrosine Tyr Z, which obtains an electron from water via the four manganese ions. On the acceptor side of PS II, the pheophytin (Pheo) reduces the primary acceptor, Q A , which is a plastoquinone molecule bound to a protein. Two electrons are sequentially transferred from Q A to the secondary acceptor Q B , the time constant of which is dependent on the level of reduction of Q B. The reduced plastoquinone is oxidised by the cyt b 6 /f complex. The re-oxidation of plastoquinol PQH 2 is the slowest reaction in the photosynthetic electron transport pathway. Plastocyanin (PC) carries one electron to the reaction centre of PSI, P700. On the acceptor side of PS I, the electron is passed through a series of carriers to ferredoxin, resulting finally in the reduction of NADP. The dotted straight arrow shows the pathway of cyclic photophosphorylation, where the electrons cycle in a closed system around PS I (from ferredoxin to the cyt b 6 /f complex) and ATP is the only produc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2"/>
          <a:srcRect/>
          <a:stretch>
            <a:fillRect/>
          </a:stretch>
        </p:blipFill>
        <p:spPr bwMode="auto">
          <a:xfrm>
            <a:off x="523875" y="666750"/>
            <a:ext cx="8096250" cy="58864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13</Words>
  <Application>Microsoft Office PowerPoint</Application>
  <PresentationFormat>On-screen Show (4:3)</PresentationFormat>
  <Paragraphs>4</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Georgia</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abc</cp:lastModifiedBy>
  <cp:revision>25</cp:revision>
  <dcterms:created xsi:type="dcterms:W3CDTF">2006-08-16T00:00:00Z</dcterms:created>
  <dcterms:modified xsi:type="dcterms:W3CDTF">2021-11-01T07:52:44Z</dcterms:modified>
</cp:coreProperties>
</file>